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39" roundtripDataSignature="AMtx7mgwmdxSCO0DbihIKIPq+GXtr5xK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customschemas.google.com/relationships/presentationmetadata" Target="metadata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4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5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5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3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3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3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3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4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4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4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4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D0D0"/>
            </a:gs>
            <a:gs pos="76000">
              <a:srgbClr val="E79C9C"/>
            </a:gs>
            <a:gs pos="100000">
              <a:srgbClr val="D96868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Relationship Id="rId4" Type="http://schemas.openxmlformats.org/officeDocument/2006/relationships/image" Target="../media/image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jpg"/><Relationship Id="rId4" Type="http://schemas.openxmlformats.org/officeDocument/2006/relationships/image" Target="../media/image16.jpg"/><Relationship Id="rId5" Type="http://schemas.openxmlformats.org/officeDocument/2006/relationships/image" Target="../media/image2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jpg"/><Relationship Id="rId4" Type="http://schemas.openxmlformats.org/officeDocument/2006/relationships/image" Target="../media/image2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8.jpg"/><Relationship Id="rId4" Type="http://schemas.openxmlformats.org/officeDocument/2006/relationships/image" Target="../media/image2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2.jpg"/><Relationship Id="rId4" Type="http://schemas.openxmlformats.org/officeDocument/2006/relationships/image" Target="../media/image3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jpg"/><Relationship Id="rId4" Type="http://schemas.openxmlformats.org/officeDocument/2006/relationships/image" Target="../media/image30.jpg"/><Relationship Id="rId5" Type="http://schemas.openxmlformats.org/officeDocument/2006/relationships/image" Target="../media/image3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8.jpg"/><Relationship Id="rId4" Type="http://schemas.openxmlformats.org/officeDocument/2006/relationships/image" Target="../media/image40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3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1.jpg"/><Relationship Id="rId4" Type="http://schemas.openxmlformats.org/officeDocument/2006/relationships/image" Target="../media/image39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2.jpg"/><Relationship Id="rId4" Type="http://schemas.openxmlformats.org/officeDocument/2006/relationships/image" Target="../media/image43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4.jpg"/><Relationship Id="rId4" Type="http://schemas.openxmlformats.org/officeDocument/2006/relationships/image" Target="../media/image41.jpg"/><Relationship Id="rId5" Type="http://schemas.openxmlformats.org/officeDocument/2006/relationships/image" Target="../media/image45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19.jpg"/><Relationship Id="rId5" Type="http://schemas.openxmlformats.org/officeDocument/2006/relationships/image" Target="../media/image1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jpg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Организация «дети войны» в Череповце</a:t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928662" y="3886200"/>
            <a:ext cx="7572428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r>
              <a:rPr b="1" lang="ru-RU" sz="2000">
                <a:latin typeface="Times New Roman"/>
                <a:ea typeface="Times New Roman"/>
                <a:cs typeface="Times New Roman"/>
                <a:sym typeface="Times New Roman"/>
              </a:rPr>
              <a:t>Основные задачи:</a:t>
            </a:r>
            <a:endParaRPr/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r>
              <a:rPr b="1" lang="ru-RU" sz="2000">
                <a:latin typeface="Times New Roman"/>
                <a:ea typeface="Times New Roman"/>
                <a:cs typeface="Times New Roman"/>
                <a:sym typeface="Times New Roman"/>
              </a:rPr>
              <a:t>1.Сохранение исторической правды о ВО войне.</a:t>
            </a:r>
            <a:endParaRPr/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r>
              <a:rPr b="1" lang="ru-RU" sz="2000">
                <a:latin typeface="Times New Roman"/>
                <a:ea typeface="Times New Roman"/>
                <a:cs typeface="Times New Roman"/>
                <a:sym typeface="Times New Roman"/>
              </a:rPr>
              <a:t>2.Работа по патриотическому воспитанию подрастающего поколения</a:t>
            </a:r>
            <a:endParaRPr/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r>
              <a:rPr b="1" lang="ru-RU" sz="2000">
                <a:latin typeface="Times New Roman"/>
                <a:ea typeface="Times New Roman"/>
                <a:cs typeface="Times New Roman"/>
                <a:sym typeface="Times New Roman"/>
              </a:rPr>
              <a:t>3. Помощь детям войны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Память жива</a:t>
            </a:r>
            <a:endParaRPr/>
          </a:p>
        </p:txBody>
      </p:sp>
      <p:pic>
        <p:nvPicPr>
          <p:cNvPr descr="Мар ал -2.jpg" id="151" name="Google Shape;151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472" y="1428736"/>
            <a:ext cx="6357982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доска -3.jpg" id="152" name="Google Shape;15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57884" y="1285860"/>
            <a:ext cx="3071834" cy="242889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0"/>
          <p:cNvSpPr txBox="1"/>
          <p:nvPr/>
        </p:nvSpPr>
        <p:spPr>
          <a:xfrm>
            <a:off x="6858016" y="3857628"/>
            <a:ext cx="207170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Мемориальная доска у школы №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Дети войны на митинге</a:t>
            </a:r>
            <a:endParaRPr/>
          </a:p>
        </p:txBody>
      </p:sp>
      <p:pic>
        <p:nvPicPr>
          <p:cNvPr descr="Дети войны.jpg" id="159" name="Google Shape;159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3076" y="1600201"/>
            <a:ext cx="7479452" cy="3900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1"/>
          <p:cNvSpPr txBox="1"/>
          <p:nvPr/>
        </p:nvSpPr>
        <p:spPr>
          <a:xfrm>
            <a:off x="1428728" y="5429264"/>
            <a:ext cx="56157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Открытие мемориальной доски в честь Соколовой Н.В.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9  мая</a:t>
            </a:r>
            <a:endParaRPr/>
          </a:p>
        </p:txBody>
      </p:sp>
      <p:sp>
        <p:nvSpPr>
          <p:cNvPr id="166" name="Google Shape;166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Шествие Бессмертного полка</a:t>
            </a:r>
            <a:endParaRPr/>
          </a:p>
        </p:txBody>
      </p:sp>
      <p:pic>
        <p:nvPicPr>
          <p:cNvPr descr="Бессм. полк 2017.jpg" id="167" name="Google Shape;16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910" y="2413634"/>
            <a:ext cx="5201630" cy="37300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Участники шествия Бессмертного полка.jpg" id="168" name="Google Shape;16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57818" y="2071678"/>
            <a:ext cx="3071834" cy="1857388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2"/>
          <p:cNvSpPr txBox="1"/>
          <p:nvPr/>
        </p:nvSpPr>
        <p:spPr>
          <a:xfrm>
            <a:off x="6143636" y="4357694"/>
            <a:ext cx="234686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Участвуем с 2013 года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Участники шествия</a:t>
            </a:r>
            <a:endParaRPr/>
          </a:p>
        </p:txBody>
      </p:sp>
      <p:pic>
        <p:nvPicPr>
          <p:cNvPr descr="Мы в полку..jpg" id="175" name="Google Shape;175;p1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6201" y="1600200"/>
            <a:ext cx="6791597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Мы в Бп.jpg" id="176" name="Google Shape;17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0100" y="1357298"/>
            <a:ext cx="3571900" cy="214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Участники акции «Мы помним»</a:t>
            </a:r>
            <a:endParaRPr/>
          </a:p>
        </p:txBody>
      </p:sp>
      <p:pic>
        <p:nvPicPr>
          <p:cNvPr descr="9 мая на балконе.jpg" id="182" name="Google Shape;182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224" y="1643050"/>
            <a:ext cx="5500726" cy="41434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одионова К.С..jpg" id="183" name="Google Shape;18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4348" y="1571612"/>
            <a:ext cx="1928826" cy="24288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Н.В.Смирнова.JPG" id="184" name="Google Shape;18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29388" y="1714488"/>
            <a:ext cx="2214578" cy="221455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4"/>
          <p:cNvSpPr txBox="1"/>
          <p:nvPr/>
        </p:nvSpPr>
        <p:spPr>
          <a:xfrm>
            <a:off x="6500826" y="4071942"/>
            <a:ext cx="162865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Родионова К.С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Успенская Н.Н.</a:t>
            </a:r>
            <a:b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Смирнова Н.В.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 мая 2020 г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Уроки мужества</a:t>
            </a:r>
            <a:endParaRPr/>
          </a:p>
        </p:txBody>
      </p:sp>
      <p:pic>
        <p:nvPicPr>
          <p:cNvPr descr="DSC_0874.JPG" id="191" name="Google Shape;191;p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786" y="1600200"/>
            <a:ext cx="7358114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Со школьниками</a:t>
            </a:r>
            <a:endParaRPr/>
          </a:p>
        </p:txBody>
      </p:sp>
      <p:pic>
        <p:nvPicPr>
          <p:cNvPr descr="IMG_3727.jpg" id="197" name="Google Shape;197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0100" y="1600200"/>
            <a:ext cx="7000923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В школе с кадетами</a:t>
            </a:r>
            <a:endParaRPr/>
          </a:p>
        </p:txBody>
      </p:sp>
      <p:pic>
        <p:nvPicPr>
          <p:cNvPr descr="с кадетами.jpg" id="203" name="Google Shape;203;p1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224" y="1600200"/>
            <a:ext cx="7143799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После беседы</a:t>
            </a:r>
            <a:endParaRPr/>
          </a:p>
        </p:txBody>
      </p:sp>
      <p:pic>
        <p:nvPicPr>
          <p:cNvPr descr="после беседы.JPG" id="209" name="Google Shape;209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158" y="1643050"/>
            <a:ext cx="5643602" cy="37862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1-я 3кл.jpg" id="210" name="Google Shape;21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6248" y="3357562"/>
            <a:ext cx="4500594" cy="285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В детском саду</a:t>
            </a:r>
            <a:endParaRPr/>
          </a:p>
        </p:txBody>
      </p:sp>
      <p:pic>
        <p:nvPicPr>
          <p:cNvPr descr="Детсад № 10.jpg" id="216" name="Google Shape;216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224" y="1600200"/>
            <a:ext cx="7500989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Создание организации</a:t>
            </a:r>
            <a:endParaRPr/>
          </a:p>
        </p:txBody>
      </p:sp>
      <p:sp>
        <p:nvSpPr>
          <p:cNvPr id="91" name="Google Shape;91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Областная организация «Дети войны»была создана в 2008 году. В течение 10 лет её возглавляла и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   организовывала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   её работу Шадрина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       Маргарита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     Леонидовна </a:t>
            </a:r>
            <a:endParaRPr/>
          </a:p>
        </p:txBody>
      </p:sp>
      <p:pic>
        <p:nvPicPr>
          <p:cNvPr descr="Шадрина.jpg"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57818" y="2786058"/>
            <a:ext cx="2571768" cy="2712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Уроки мужества</a:t>
            </a:r>
            <a:endParaRPr/>
          </a:p>
        </p:txBody>
      </p:sp>
      <p:sp>
        <p:nvSpPr>
          <p:cNvPr id="222" name="Google Shape;222;p2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Уроки проводились по согласованию с управлением образования города.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   2016-2017 учебный год – 93 урока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   2017-2018  учебный год – 97 уроков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   2018-2019 учебный год – 102 урока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   2019-2020 учебный год -104 урока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Встречи проводились и в детских садах, и средних учебных заведениях, даже в ЧГУ.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Акция «Улица героя»</a:t>
            </a:r>
            <a:endParaRPr/>
          </a:p>
        </p:txBody>
      </p:sp>
      <p:sp>
        <p:nvSpPr>
          <p:cNvPr id="228" name="Google Shape;228;p2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Эта акция была проведена в 2018 году. В городе 8 улиц носят имена героев. Были изготовлены солдатские треугольники с рассказами о героях и плакаты об улицах.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Помогали в проведении акции юнармейцы, ребята из молодёжного единства, из клуба «Исток» ДДЮТ,  наши активисты.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Подготовка к акции</a:t>
            </a:r>
            <a:endParaRPr/>
          </a:p>
        </p:txBody>
      </p:sp>
      <p:pic>
        <p:nvPicPr>
          <p:cNvPr descr="Конверты.JPG" id="234" name="Google Shape;234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597" y="1357299"/>
            <a:ext cx="5214974" cy="28575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Юнармейцы.JPG" id="235" name="Google Shape;23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14744" y="2214554"/>
            <a:ext cx="4929222" cy="32689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Плакаты об улицах</a:t>
            </a:r>
            <a:endParaRPr/>
          </a:p>
        </p:txBody>
      </p:sp>
      <p:pic>
        <p:nvPicPr>
          <p:cNvPr descr="ул Моченкова.JPG" id="241" name="Google Shape;241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596" y="1428736"/>
            <a:ext cx="4357718" cy="34543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SCN1867.JPG" id="242" name="Google Shape;24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6248" y="2928934"/>
            <a:ext cx="4368548" cy="3404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Итоги акции «Улица героя»</a:t>
            </a:r>
            <a:endParaRPr/>
          </a:p>
        </p:txBody>
      </p:sp>
      <p:sp>
        <p:nvSpPr>
          <p:cNvPr id="248" name="Google Shape;248;p2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</a:t>
            </a:r>
            <a:endParaRPr/>
          </a:p>
          <a:p>
            <a:pPr indent="-514350" lvl="0" marL="51435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ru-RU"/>
              <a:t>Проведено встреч со школьниками и студентами - 18</a:t>
            </a:r>
            <a:endParaRPr/>
          </a:p>
          <a:p>
            <a:pPr indent="-514350" lvl="0" marL="51435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2. Передано плакатов об улицах героев в организации  - 70</a:t>
            </a:r>
            <a:endParaRPr/>
          </a:p>
          <a:p>
            <a:pPr indent="-514350" lvl="0" marL="51435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3. Роздано жителям города солдатских треугольников с рассказами о героях -350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ru-RU"/>
              <a:t>Участие в городских мероприятиях</a:t>
            </a:r>
            <a:endParaRPr/>
          </a:p>
        </p:txBody>
      </p:sp>
      <p:pic>
        <p:nvPicPr>
          <p:cNvPr descr="На митинге.jpg" id="254" name="Google Shape;254;p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472" y="1643050"/>
            <a:ext cx="3048000" cy="20307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У пам медсестре.jpg" id="255" name="Google Shape;255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1643050"/>
            <a:ext cx="3929090" cy="22860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 17-ой школы.jpg" id="256" name="Google Shape;256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28794" y="3643314"/>
            <a:ext cx="6000760" cy="2786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Сотрудничество</a:t>
            </a:r>
            <a:endParaRPr/>
          </a:p>
        </p:txBody>
      </p:sp>
      <p:sp>
        <p:nvSpPr>
          <p:cNvPr id="262" name="Google Shape;262;p26"/>
          <p:cNvSpPr txBox="1"/>
          <p:nvPr>
            <p:ph idx="1" type="body"/>
          </p:nvPr>
        </p:nvSpPr>
        <p:spPr>
          <a:xfrm>
            <a:off x="457200" y="1600200"/>
            <a:ext cx="8229600" cy="50435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sz="2800"/>
              <a:t>1.С организацией «Молодая гвардия».</a:t>
            </a:r>
            <a:endParaRPr/>
          </a:p>
          <a:p>
            <a:pPr indent="-514350" lvl="0" marL="5143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sz="2800"/>
              <a:t>2.С клубом «Исток» ДДЮТ.</a:t>
            </a:r>
            <a:endParaRPr/>
          </a:p>
          <a:p>
            <a:pPr indent="-514350" lvl="0" marL="51435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sz="2800"/>
              <a:t>3.Со СМИ </a:t>
            </a:r>
            <a:r>
              <a:rPr lang="ru-RU"/>
              <a:t>(</a:t>
            </a:r>
            <a:r>
              <a:rPr lang="ru-RU" sz="2400"/>
              <a:t>газеты «Голос Череповца» и «Речь»).</a:t>
            </a:r>
            <a:endParaRPr/>
          </a:p>
          <a:p>
            <a:pPr indent="-514350" lvl="0" marL="5143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sz="2800"/>
              <a:t>4.С общественными организациями «Дорогие</a:t>
            </a:r>
            <a:endParaRPr/>
          </a:p>
          <a:p>
            <a:pPr indent="-514350" lvl="0" marL="5143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sz="2800"/>
              <a:t>мои старики» и  «Старость в радость».</a:t>
            </a:r>
            <a:endParaRPr/>
          </a:p>
          <a:p>
            <a:pPr indent="-514350" lvl="0" marL="5143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sz="2800"/>
              <a:t>5. Со студией журналистики О.Подольской.</a:t>
            </a:r>
            <a:endParaRPr/>
          </a:p>
          <a:p>
            <a:pPr indent="-514350" lvl="0" marL="5143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sz="2800"/>
              <a:t>6. С управлением образования.</a:t>
            </a:r>
            <a:endParaRPr/>
          </a:p>
          <a:p>
            <a:pPr indent="-514350" lvl="0" marL="5143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sz="2800"/>
              <a:t>7. С музейным объединением.</a:t>
            </a:r>
            <a:endParaRPr/>
          </a:p>
          <a:p>
            <a:pPr indent="-514350" lvl="0" marL="5143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sz="2800"/>
              <a:t>8.С центром «Забота» 9. С библиотеками.</a:t>
            </a:r>
            <a:endParaRPr sz="2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ru-RU"/>
              <a:t>Участие в городских мероприятиях</a:t>
            </a:r>
            <a:endParaRPr/>
          </a:p>
        </p:txBody>
      </p:sp>
      <p:pic>
        <p:nvPicPr>
          <p:cNvPr descr="На митинге.jpg" id="268" name="Google Shape;268;p2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1868" y="1600201"/>
            <a:ext cx="4714908" cy="31146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На субботнике.jpg" id="269" name="Google Shape;26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472" y="3429000"/>
            <a:ext cx="4071966" cy="2643206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7"/>
          <p:cNvSpPr txBox="1"/>
          <p:nvPr/>
        </p:nvSpPr>
        <p:spPr>
          <a:xfrm>
            <a:off x="1000100" y="2786058"/>
            <a:ext cx="240899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субботнике в парке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7"/>
          <p:cNvSpPr txBox="1"/>
          <p:nvPr/>
        </p:nvSpPr>
        <p:spPr>
          <a:xfrm>
            <a:off x="4857753" y="5072074"/>
            <a:ext cx="37147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празднике у памятника морякам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Стена  памяти</a:t>
            </a:r>
            <a:endParaRPr/>
          </a:p>
        </p:txBody>
      </p:sp>
      <p:sp>
        <p:nvSpPr>
          <p:cNvPr id="277" name="Google Shape;277;p2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>
                <a:latin typeface="Times New Roman"/>
                <a:ea typeface="Times New Roman"/>
                <a:cs typeface="Times New Roman"/>
                <a:sym typeface="Times New Roman"/>
              </a:rPr>
              <a:t>В 2019 году в парке Победы  была открыта</a:t>
            </a:r>
            <a:endParaRPr/>
          </a:p>
          <a:p>
            <a:pPr indent="-342900" lvl="0" marL="342900" rtl="0" algn="l">
              <a:spcBef>
                <a:spcPts val="51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>
                <a:latin typeface="Times New Roman"/>
                <a:ea typeface="Times New Roman"/>
                <a:cs typeface="Times New Roman"/>
                <a:sym typeface="Times New Roman"/>
              </a:rPr>
              <a:t>Стена памяти, </a:t>
            </a:r>
            <a:endParaRPr/>
          </a:p>
          <a:p>
            <a:pPr indent="-342900" lvl="0" marL="342900" rtl="0" algn="l">
              <a:spcBef>
                <a:spcPts val="51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>
                <a:latin typeface="Times New Roman"/>
                <a:ea typeface="Times New Roman"/>
                <a:cs typeface="Times New Roman"/>
                <a:sym typeface="Times New Roman"/>
              </a:rPr>
              <a:t>на которой </a:t>
            </a:r>
            <a:endParaRPr/>
          </a:p>
          <a:p>
            <a:pPr indent="-342900" lvl="0" marL="342900" rtl="0" algn="l">
              <a:spcBef>
                <a:spcPts val="51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>
                <a:latin typeface="Times New Roman"/>
                <a:ea typeface="Times New Roman"/>
                <a:cs typeface="Times New Roman"/>
                <a:sym typeface="Times New Roman"/>
              </a:rPr>
              <a:t>размещено </a:t>
            </a:r>
            <a:endParaRPr/>
          </a:p>
          <a:p>
            <a:pPr indent="-342900" lvl="0" marL="342900" rtl="0" algn="l">
              <a:spcBef>
                <a:spcPts val="51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>
                <a:latin typeface="Times New Roman"/>
                <a:ea typeface="Times New Roman"/>
                <a:cs typeface="Times New Roman"/>
                <a:sym typeface="Times New Roman"/>
              </a:rPr>
              <a:t>более 2800 </a:t>
            </a:r>
            <a:endParaRPr/>
          </a:p>
          <a:p>
            <a:pPr indent="-342900" lvl="0" marL="342900" rtl="0" algn="l">
              <a:spcBef>
                <a:spcPts val="51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>
                <a:latin typeface="Times New Roman"/>
                <a:ea typeface="Times New Roman"/>
                <a:cs typeface="Times New Roman"/>
                <a:sym typeface="Times New Roman"/>
              </a:rPr>
              <a:t>фотографий</a:t>
            </a:r>
            <a:endParaRPr/>
          </a:p>
          <a:p>
            <a:pPr indent="-342900" lvl="0" marL="342900" rtl="0" algn="l">
              <a:spcBef>
                <a:spcPts val="51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>
                <a:latin typeface="Times New Roman"/>
                <a:ea typeface="Times New Roman"/>
                <a:cs typeface="Times New Roman"/>
                <a:sym typeface="Times New Roman"/>
              </a:rPr>
              <a:t> участников</a:t>
            </a:r>
            <a:endParaRPr/>
          </a:p>
          <a:p>
            <a:pPr indent="-342900" lvl="0" marL="342900" rtl="0" algn="l">
              <a:spcBef>
                <a:spcPts val="51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>
                <a:latin typeface="Times New Roman"/>
                <a:ea typeface="Times New Roman"/>
                <a:cs typeface="Times New Roman"/>
                <a:sym typeface="Times New Roman"/>
              </a:rPr>
              <a:t> ВО войны</a:t>
            </a:r>
            <a:endParaRPr/>
          </a:p>
          <a:p>
            <a:pPr indent="-342900" lvl="0" marL="342900" rtl="0" algn="l">
              <a:spcBef>
                <a:spcPts val="51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>
                <a:latin typeface="Times New Roman"/>
                <a:ea typeface="Times New Roman"/>
                <a:cs typeface="Times New Roman"/>
                <a:sym typeface="Times New Roman"/>
              </a:rPr>
              <a:t> и тружеников</a:t>
            </a:r>
            <a:endParaRPr/>
          </a:p>
          <a:p>
            <a:pPr indent="-342900" lvl="0" marL="342900" rtl="0" algn="l">
              <a:spcBef>
                <a:spcPts val="51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>
                <a:latin typeface="Times New Roman"/>
                <a:ea typeface="Times New Roman"/>
                <a:cs typeface="Times New Roman"/>
                <a:sym typeface="Times New Roman"/>
              </a:rPr>
              <a:t> тыла. Мы в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>
                <a:latin typeface="Times New Roman"/>
                <a:ea typeface="Times New Roman"/>
                <a:cs typeface="Times New Roman"/>
                <a:sym typeface="Times New Roman"/>
              </a:rPr>
              <a:t> этом тоже </a:t>
            </a:r>
            <a:r>
              <a:rPr lang="ru-RU"/>
              <a:t>участвовали.</a:t>
            </a:r>
            <a:endParaRPr/>
          </a:p>
        </p:txBody>
      </p:sp>
      <p:pic>
        <p:nvPicPr>
          <p:cNvPr descr="Стена памяти.jpg" id="278" name="Google Shape;27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00364" y="2000240"/>
            <a:ext cx="5627257" cy="3500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Тематика бесед</a:t>
            </a:r>
            <a:endParaRPr/>
          </a:p>
        </p:txBody>
      </p:sp>
      <p:sp>
        <p:nvSpPr>
          <p:cNvPr id="284" name="Google Shape;284;p2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На краеведческие темы  - 6 бесед.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На патриотические темы, связанные с ВО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войной  и  мужеством  -  15  бесед.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Другие темы нравственного  содержания – 9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бесед.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Итого : 30  тем -  бесед-презентаций.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          Дети войны  в Череповце</a:t>
            </a:r>
            <a:endParaRPr/>
          </a:p>
        </p:txBody>
      </p:sp>
      <p:sp>
        <p:nvSpPr>
          <p:cNvPr id="98" name="Google Shape;98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Вначале это был клуб при библиотеке № 3, а с 2010 года мы стали отделением областной организации. Сейчас в нашей организации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  зарегистрировано более 1300 человек. Работой  организации руководит совет, который состоит из 12 человек. У каждого члена совета есть «свой» месяц для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поздравления с днём рождения , юбилеем.</a:t>
            </a:r>
            <a:endParaRPr/>
          </a:p>
        </p:txBody>
      </p:sp>
      <p:pic>
        <p:nvPicPr>
          <p:cNvPr descr="красный значок.jpg" id="99" name="Google Shape;9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472" y="357166"/>
            <a:ext cx="1357884" cy="1272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Праздники для юбиляров</a:t>
            </a:r>
            <a:endParaRPr/>
          </a:p>
        </p:txBody>
      </p:sp>
      <p:pic>
        <p:nvPicPr>
          <p:cNvPr descr="Юбиляры.JPG" id="290" name="Google Shape;290;p3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224" y="2357430"/>
            <a:ext cx="6732085" cy="4071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Паспорт.jpg" id="291" name="Google Shape;291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6248" y="1214422"/>
            <a:ext cx="4286280" cy="2071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Поздравление на дому</a:t>
            </a:r>
            <a:endParaRPr/>
          </a:p>
        </p:txBody>
      </p:sp>
      <p:pic>
        <p:nvPicPr>
          <p:cNvPr descr="На дому.jpg" id="297" name="Google Shape;297;p3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910" y="1500174"/>
            <a:ext cx="6103242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поздр..jpg" id="298" name="Google Shape;298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1428736"/>
            <a:ext cx="3643338" cy="3929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Новые книги</a:t>
            </a:r>
            <a:endParaRPr/>
          </a:p>
        </p:txBody>
      </p:sp>
      <p:sp>
        <p:nvSpPr>
          <p:cNvPr id="304" name="Google Shape;304;p3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В 2020 году были выпущены ещё 3 книги с целью сохранения памяти о героях.</a:t>
            </a:r>
            <a:endParaRPr/>
          </a:p>
        </p:txBody>
      </p:sp>
      <p:pic>
        <p:nvPicPr>
          <p:cNvPr descr="книга о Юнгах.jpg" id="305" name="Google Shape;30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597" y="2928934"/>
            <a:ext cx="2214577" cy="30718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улицы героев - обложка книги.jpg" id="306" name="Google Shape;306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00364" y="2714620"/>
            <a:ext cx="2325624" cy="32918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О Соколовой.jpg" id="307" name="Google Shape;307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57884" y="2714620"/>
            <a:ext cx="2442426" cy="3214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Спасибо за внимание!</a:t>
            </a:r>
            <a:endParaRPr/>
          </a:p>
        </p:txBody>
      </p:sp>
      <p:sp>
        <p:nvSpPr>
          <p:cNvPr id="313" name="Google Shape;313;p3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Отчёт составлен Успенской Н.Н., секретарём Совета общественной организации «Дети войны».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Воспоминания детей войны</a:t>
            </a:r>
            <a:endParaRPr/>
          </a:p>
        </p:txBody>
      </p:sp>
      <p:sp>
        <p:nvSpPr>
          <p:cNvPr id="105" name="Google Shape;105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sz="2800">
                <a:latin typeface="Times New Roman"/>
                <a:ea typeface="Times New Roman"/>
                <a:cs typeface="Times New Roman"/>
                <a:sym typeface="Times New Roman"/>
              </a:rPr>
              <a:t>Воспоминания о военном детстве напечатаны в областных книгах «Детство, опалённое войной» и в  череповецких книгах«Трудное детство наше»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1-Обложка книги.tif" id="106" name="Google Shape;10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910" y="3071810"/>
            <a:ext cx="2454972" cy="31432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Книга.jpg" id="107" name="Google Shape;10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7553" y="3071810"/>
            <a:ext cx="2357455" cy="32147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Стихи.jpg" id="108" name="Google Shape;108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43636" y="3429000"/>
            <a:ext cx="2214578" cy="2786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Аллея детей войны</a:t>
            </a:r>
            <a:endParaRPr/>
          </a:p>
        </p:txBody>
      </p:sp>
      <p:pic>
        <p:nvPicPr>
          <p:cNvPr descr="Аллея детей войны через год.jpg" id="114" name="Google Shape;114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224" y="1571613"/>
            <a:ext cx="7429552" cy="39290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Плакат на аллее.jpg" id="115" name="Google Shape;11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72264" y="1428736"/>
            <a:ext cx="2362196" cy="1643074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5"/>
          <p:cNvSpPr txBox="1"/>
          <p:nvPr/>
        </p:nvSpPr>
        <p:spPr>
          <a:xfrm>
            <a:off x="1500166" y="5572140"/>
            <a:ext cx="55764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Высажена в октябре 2014 года. Здесь  посажено 17 лип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Памятный знак на аллее</a:t>
            </a:r>
            <a:endParaRPr/>
          </a:p>
        </p:txBody>
      </p:sp>
      <p:sp>
        <p:nvSpPr>
          <p:cNvPr id="122" name="Google Shape;122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descr="Памятный знак.jpg" id="123" name="Google Shape;12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786" y="1643050"/>
            <a:ext cx="7572428" cy="4581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Сохранение памяти</a:t>
            </a:r>
            <a:endParaRPr/>
          </a:p>
        </p:txBody>
      </p:sp>
      <p:pic>
        <p:nvPicPr>
          <p:cNvPr descr="IMG_7986.jpg" id="129" name="Google Shape;129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0100" y="1500175"/>
            <a:ext cx="6858048" cy="3857651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7"/>
          <p:cNvSpPr txBox="1"/>
          <p:nvPr/>
        </p:nvSpPr>
        <p:spPr>
          <a:xfrm>
            <a:off x="1571604" y="5643578"/>
            <a:ext cx="450059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Поездка на Соловки в августе 2017 года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На Соловках</a:t>
            </a:r>
            <a:endParaRPr/>
          </a:p>
        </p:txBody>
      </p:sp>
      <p:pic>
        <p:nvPicPr>
          <p:cNvPr descr="IMG_7991.jpg" id="136" name="Google Shape;136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472" y="1714489"/>
            <a:ext cx="7643866" cy="464347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8"/>
          <p:cNvSpPr txBox="1"/>
          <p:nvPr/>
        </p:nvSpPr>
        <p:spPr>
          <a:xfrm>
            <a:off x="2285984" y="1357298"/>
            <a:ext cx="35409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памятника Соловецким  юнгам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Открытие доски</a:t>
            </a:r>
            <a:endParaRPr/>
          </a:p>
        </p:txBody>
      </p:sp>
      <p:pic>
        <p:nvPicPr>
          <p:cNvPr descr="Открытие доски.jpg" id="143" name="Google Shape;143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49" y="1600200"/>
            <a:ext cx="7072362" cy="42576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Юнгам Доска.JPG" id="144" name="Google Shape;14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29388" y="1357298"/>
            <a:ext cx="1901952" cy="2357454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9"/>
          <p:cNvSpPr txBox="1"/>
          <p:nvPr/>
        </p:nvSpPr>
        <p:spPr>
          <a:xfrm>
            <a:off x="1857356" y="5929330"/>
            <a:ext cx="35719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Ноябрь 2017 года. Череповец.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